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3" r:id="rId4"/>
    <p:sldId id="258" r:id="rId5"/>
    <p:sldId id="262" r:id="rId6"/>
    <p:sldId id="263" r:id="rId7"/>
    <p:sldId id="257" r:id="rId8"/>
    <p:sldId id="264" r:id="rId9"/>
    <p:sldId id="259" r:id="rId10"/>
    <p:sldId id="260" r:id="rId11"/>
    <p:sldId id="261" r:id="rId12"/>
    <p:sldId id="265" r:id="rId13"/>
    <p:sldId id="266" r:id="rId14"/>
    <p:sldId id="267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23" autoAdjust="0"/>
    <p:restoredTop sz="94660"/>
  </p:normalViewPr>
  <p:slideViewPr>
    <p:cSldViewPr>
      <p:cViewPr varScale="1">
        <p:scale>
          <a:sx n="131" d="100"/>
          <a:sy n="131" d="100"/>
        </p:scale>
        <p:origin x="126" y="5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17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1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5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5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04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7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99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00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1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46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0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4EFB7-1921-4D77-850A-D534D59CB330}" type="datetimeFigureOut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78C95-E441-4407-9924-DA8385B3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00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600" y="2590800"/>
            <a:ext cx="4966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Fisheries Oceanography – remote sensing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883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0"/>
            <a:ext cx="8401050" cy="570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667000" y="228600"/>
            <a:ext cx="3316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https://www.ncdc.noaa.gov/oisst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428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7334375" cy="410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09800" y="1524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https://www.esrl.noaa.gov/psd/data/gridded/data.ncep.reanalysis.derived.surface.html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52600" y="2057400"/>
            <a:ext cx="5257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raster is a spatial (geographic) data structure that divides a region into rectangles called ’cells’ (or ’pixels’) that can store one or more values for each of these cells. Such a data structure is also referred to as a ’grid’ and is often contrasted with ’vector’ data that is used to represent points, lines, and polygons.</a:t>
            </a:r>
          </a:p>
          <a:p>
            <a:endParaRPr lang="en-US" dirty="0"/>
          </a:p>
          <a:p>
            <a:r>
              <a:rPr lang="en-US" dirty="0" smtClean="0"/>
              <a:t>Introduction to the ’raster’ package, R. J. </a:t>
            </a:r>
            <a:r>
              <a:rPr lang="en-US" dirty="0" err="1" smtClean="0"/>
              <a:t>Hijmans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219200"/>
            <a:ext cx="4137025" cy="407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6721" y="76200"/>
            <a:ext cx="4648200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&gt; 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MannKendall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data$b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)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tau = 0.191, 2-sided 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pvalue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=0.14348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3304"/>
            <a:ext cx="3657600" cy="2769963"/>
          </a:xfrm>
          <a:prstGeom prst="rect">
            <a:avLst/>
          </a:prstGeo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0882" y="3235273"/>
            <a:ext cx="5491718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&gt; 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MannKendall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data$d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Lucida Console" panose="020B0609040504020204" pitchFamily="49" charset="0"/>
              </a:rPr>
              <a:t>)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tau = 0.297, 2-sided 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pvalue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=0.022392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402237"/>
            <a:ext cx="3657600" cy="276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533400"/>
            <a:ext cx="8686800" cy="3774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Repeat the analysis done for Georges Bank, extract data for a point location of your choosing and for the whole area from the Gulf of Maine (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gom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Middle Atlantic Bight (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mab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and Scotian Shelf (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scs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regions. Contrast the four areas.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might you use these data to analyze the recruitment of a fisheries species?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 these data be related to the growth and reproduction of a fisheries species?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strengths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weaknesses of remote sensing data?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62200" y="1447800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Needed software:</a:t>
            </a:r>
          </a:p>
          <a:p>
            <a:endParaRPr lang="en-US" dirty="0"/>
          </a:p>
          <a:p>
            <a:r>
              <a:rPr lang="en-US" dirty="0" smtClean="0"/>
              <a:t>R   </a:t>
            </a:r>
            <a:r>
              <a:rPr lang="en-US" dirty="0">
                <a:hlinkClick r:id="rId2"/>
              </a:rPr>
              <a:t>https://cran.r-project.org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R Studio  </a:t>
            </a:r>
            <a:r>
              <a:rPr lang="en-US" dirty="0">
                <a:hlinkClick r:id="rId3"/>
              </a:rPr>
              <a:t>https://www.rstudio.com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#  </a:t>
            </a:r>
            <a:r>
              <a:rPr lang="en-US" dirty="0"/>
              <a:t>required libraries</a:t>
            </a:r>
          </a:p>
          <a:p>
            <a:r>
              <a:rPr lang="en-US" dirty="0"/>
              <a:t>require(ncdf4)</a:t>
            </a:r>
          </a:p>
          <a:p>
            <a:r>
              <a:rPr lang="en-US" dirty="0"/>
              <a:t>require(raster)</a:t>
            </a:r>
          </a:p>
          <a:p>
            <a:r>
              <a:rPr lang="en-US" dirty="0"/>
              <a:t>require(maps)</a:t>
            </a:r>
          </a:p>
          <a:p>
            <a:r>
              <a:rPr lang="en-US" dirty="0"/>
              <a:t>require(</a:t>
            </a:r>
            <a:r>
              <a:rPr lang="en-US" dirty="0" err="1"/>
              <a:t>marmap</a:t>
            </a:r>
            <a:r>
              <a:rPr lang="en-US" dirty="0"/>
              <a:t>)</a:t>
            </a:r>
          </a:p>
          <a:p>
            <a:r>
              <a:rPr lang="en-US" dirty="0"/>
              <a:t>require(</a:t>
            </a:r>
            <a:r>
              <a:rPr lang="en-US" dirty="0" err="1"/>
              <a:t>chron</a:t>
            </a:r>
            <a:r>
              <a:rPr lang="en-US" dirty="0"/>
              <a:t>)</a:t>
            </a:r>
          </a:p>
          <a:p>
            <a:r>
              <a:rPr lang="en-US" dirty="0"/>
              <a:t>require(</a:t>
            </a:r>
            <a:r>
              <a:rPr lang="en-US" dirty="0" err="1"/>
              <a:t>maptools</a:t>
            </a:r>
            <a:r>
              <a:rPr lang="en-US" dirty="0"/>
              <a:t>)</a:t>
            </a:r>
          </a:p>
          <a:p>
            <a:r>
              <a:rPr lang="en-US" dirty="0"/>
              <a:t>require(Kendall)</a:t>
            </a:r>
          </a:p>
        </p:txBody>
      </p:sp>
    </p:spTree>
    <p:extLst>
      <p:ext uri="{BB962C8B-B14F-4D97-AF65-F5344CB8AC3E}">
        <p14:creationId xmlns:p14="http://schemas.microsoft.com/office/powerpoint/2010/main" val="888003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28800" y="990600"/>
            <a:ext cx="504272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Retrieve data from the web</a:t>
            </a:r>
          </a:p>
          <a:p>
            <a:r>
              <a:rPr lang="en-US" dirty="0" smtClean="0"/>
              <a:t>Read Network Common Data Form (</a:t>
            </a:r>
            <a:r>
              <a:rPr lang="en-US" dirty="0" err="1" smtClean="0"/>
              <a:t>NetCDF</a:t>
            </a:r>
            <a:r>
              <a:rPr lang="en-US" dirty="0" smtClean="0"/>
              <a:t>) files of</a:t>
            </a:r>
          </a:p>
          <a:p>
            <a:r>
              <a:rPr lang="en-US" dirty="0" smtClean="0"/>
              <a:t>Chlorophyll concentration data</a:t>
            </a:r>
          </a:p>
          <a:p>
            <a:r>
              <a:rPr lang="en-US" dirty="0" smtClean="0"/>
              <a:t>Convert to raster</a:t>
            </a:r>
          </a:p>
          <a:p>
            <a:r>
              <a:rPr lang="en-US" dirty="0" smtClean="0"/>
              <a:t>Correct orientation and geo-reference</a:t>
            </a:r>
          </a:p>
          <a:p>
            <a:r>
              <a:rPr lang="en-US" dirty="0" smtClean="0"/>
              <a:t>Save raster objects and PDF maps</a:t>
            </a:r>
          </a:p>
          <a:p>
            <a:r>
              <a:rPr lang="en-US" dirty="0" smtClean="0"/>
              <a:t>Extract point data using two methods</a:t>
            </a:r>
          </a:p>
          <a:p>
            <a:r>
              <a:rPr lang="en-US" dirty="0" smtClean="0"/>
              <a:t>Extract data using a shape</a:t>
            </a:r>
          </a:p>
          <a:p>
            <a:r>
              <a:rPr lang="en-US" dirty="0" smtClean="0"/>
              <a:t>Look for seasonal trends</a:t>
            </a:r>
          </a:p>
          <a:p>
            <a:r>
              <a:rPr lang="en-US" dirty="0" smtClean="0"/>
              <a:t>Compare bloom time series</a:t>
            </a:r>
          </a:p>
          <a:p>
            <a:r>
              <a:rPr lang="en-US" dirty="0" smtClean="0"/>
              <a:t>Extract area estimates given chlorophyll conditions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267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7077075" cy="466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743200" y="228600"/>
            <a:ext cx="2846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http://www.globcolour.info/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38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00400" y="304800"/>
            <a:ext cx="22186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http://hermes.acri.fr/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82" y="1295400"/>
            <a:ext cx="7154256" cy="404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371600"/>
            <a:ext cx="7239000" cy="413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767440" y="533400"/>
            <a:ext cx="3559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http://hermes.acri.fr/?class=archive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5400" y="1219200"/>
            <a:ext cx="53461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Area:  x  -80 to -60  y 32 to 48</a:t>
            </a:r>
          </a:p>
          <a:p>
            <a:r>
              <a:rPr lang="en-US" dirty="0" smtClean="0"/>
              <a:t>Projection:  Plate </a:t>
            </a:r>
          </a:p>
          <a:p>
            <a:r>
              <a:rPr lang="en-US" dirty="0" smtClean="0"/>
              <a:t>Resolution:  25km (to keep the download manageable)</a:t>
            </a:r>
          </a:p>
          <a:p>
            <a:r>
              <a:rPr lang="en-US" dirty="0" smtClean="0"/>
              <a:t>Date:  default 1997 to 2017</a:t>
            </a:r>
          </a:p>
          <a:p>
            <a:r>
              <a:rPr lang="en-US" dirty="0" smtClean="0"/>
              <a:t>Binning:  monthly  (to keep the download manageable)</a:t>
            </a:r>
          </a:p>
          <a:p>
            <a:r>
              <a:rPr lang="en-US" dirty="0" smtClean="0"/>
              <a:t>Sensor:  merged data</a:t>
            </a:r>
          </a:p>
          <a:p>
            <a:r>
              <a:rPr lang="en-US" dirty="0" smtClean="0"/>
              <a:t>Biochemical:  CHL1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556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228600"/>
            <a:ext cx="3388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https://winscp.net/eng/index.php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7665604" cy="429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123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7800"/>
            <a:ext cx="7679385" cy="437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590800" y="457200"/>
            <a:ext cx="3313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https://oceancolor.gsfc.nasa.gov/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543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333</Words>
  <Application>Microsoft Office PowerPoint</Application>
  <PresentationFormat>On-screen Show (4:3)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Lucida Console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kfriedland</dc:creator>
  <cp:lastModifiedBy>Kevin.Friedland</cp:lastModifiedBy>
  <cp:revision>12</cp:revision>
  <dcterms:created xsi:type="dcterms:W3CDTF">2017-07-16T22:53:34Z</dcterms:created>
  <dcterms:modified xsi:type="dcterms:W3CDTF">2017-11-01T12:27:43Z</dcterms:modified>
</cp:coreProperties>
</file>

<file path=docProps/thumbnail.jpeg>
</file>